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6" r:id="rId3"/>
    <p:sldId id="257" r:id="rId4"/>
    <p:sldId id="263" r:id="rId5"/>
    <p:sldId id="264" r:id="rId6"/>
    <p:sldId id="262" r:id="rId7"/>
    <p:sldId id="259" r:id="rId8"/>
    <p:sldId id="260" r:id="rId9"/>
    <p:sldId id="268" r:id="rId10"/>
    <p:sldId id="269" r:id="rId11"/>
    <p:sldId id="270" r:id="rId12"/>
    <p:sldId id="271" r:id="rId13"/>
    <p:sldId id="272" r:id="rId14"/>
    <p:sldId id="267" r:id="rId15"/>
  </p:sldIdLst>
  <p:sldSz cx="14630400" cy="8229600"/>
  <p:notesSz cx="8229600" cy="14630400"/>
  <p:embeddedFontLst>
    <p:embeddedFont>
      <p:font typeface="Red Hat Text" panose="020B0600000101010101" charset="0"/>
      <p:regular r:id="rId17"/>
    </p:embeddedFont>
    <p:embeddedFont>
      <p:font typeface="Roboto Light" panose="02000000000000000000" pitchFamily="2" charset="0"/>
      <p:regular r:id="rId18"/>
      <p:italic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92" d="100"/>
          <a:sy n="92" d="100"/>
        </p:scale>
        <p:origin x="57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1077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36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36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008C7-DB52-5A0E-97B0-6078B6F27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154E1A-5F18-AE79-4839-1310319A01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EE7E0B-1293-5CE8-C836-BA4345212B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79C6FE-48B5-DDDB-8F01-C48B1255A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20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530078"/>
            <a:ext cx="739163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가위 바위 보 게임 개발 프로젝트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59306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컴퓨터 비전을 활용한 가위 바위 보 게임을 소개합니다.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6324124" y="5298400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170317" y="5681305"/>
            <a:ext cx="5685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팀원 </a:t>
            </a:r>
            <a:r>
              <a:rPr lang="en-US" altLang="ko-KR" sz="3600" dirty="0"/>
              <a:t>: </a:t>
            </a:r>
            <a:r>
              <a:rPr lang="ko-KR" altLang="en-US" sz="3600" dirty="0"/>
              <a:t>이현종</a:t>
            </a:r>
            <a:r>
              <a:rPr lang="en-US" altLang="ko-KR" sz="3600" dirty="0"/>
              <a:t>, </a:t>
            </a:r>
            <a:r>
              <a:rPr lang="ko-KR" altLang="en-US" sz="3600" dirty="0"/>
              <a:t>강동수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4621BA2-E3D7-52EA-122B-E9D8BC9BE6F7}"/>
              </a:ext>
            </a:extLst>
          </p:cNvPr>
          <p:cNvSpPr/>
          <p:nvPr/>
        </p:nvSpPr>
        <p:spPr>
          <a:xfrm>
            <a:off x="345041" y="268375"/>
            <a:ext cx="789494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 err="1">
                <a:solidFill>
                  <a:srgbClr val="1F1E1E"/>
                </a:solidFill>
                <a:latin typeface="Red Hat Text" pitchFamily="34" charset="0"/>
                <a:cs typeface="Red Hat Text" pitchFamily="34" charset="-120"/>
              </a:rPr>
              <a:t>OpenVINO</a:t>
            </a:r>
            <a:r>
              <a:rPr lang="ko-KR" altLang="en-US" sz="4400" dirty="0">
                <a:solidFill>
                  <a:srgbClr val="1F1E1E"/>
                </a:solidFill>
                <a:latin typeface="Red Hat Text" pitchFamily="34" charset="0"/>
                <a:cs typeface="Red Hat Text" pitchFamily="34" charset="-120"/>
              </a:rPr>
              <a:t> 구현 </a:t>
            </a:r>
            <a:r>
              <a:rPr lang="en-US" altLang="ko-KR" sz="4400" dirty="0">
                <a:solidFill>
                  <a:srgbClr val="1F1E1E"/>
                </a:solidFill>
                <a:latin typeface="Red Hat Text" pitchFamily="34" charset="0"/>
                <a:cs typeface="Red Hat Text" pitchFamily="34" charset="-120"/>
              </a:rPr>
              <a:t>– </a:t>
            </a:r>
            <a:r>
              <a:rPr lang="ko-KR" altLang="en-US" sz="4400" dirty="0">
                <a:solidFill>
                  <a:srgbClr val="1F1E1E"/>
                </a:solidFill>
                <a:latin typeface="Red Hat Text" pitchFamily="34" charset="0"/>
                <a:cs typeface="Red Hat Text" pitchFamily="34" charset="-120"/>
              </a:rPr>
              <a:t>발생 문제점 </a:t>
            </a:r>
            <a:r>
              <a:rPr lang="en-US" altLang="ko-KR" sz="4400" dirty="0">
                <a:solidFill>
                  <a:srgbClr val="1F1E1E"/>
                </a:solidFill>
                <a:latin typeface="Red Hat Text" pitchFamily="34" charset="0"/>
                <a:cs typeface="Red Hat Text" pitchFamily="34" charset="-120"/>
              </a:rPr>
              <a:t>1</a:t>
            </a:r>
            <a:endParaRPr lang="en-US" sz="4400" dirty="0"/>
          </a:p>
        </p:txBody>
      </p:sp>
      <p:pic>
        <p:nvPicPr>
          <p:cNvPr id="5" name="그림 4" descr="어둠, 사람, 손, 실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2EAF801-0EE6-0546-BCDA-B9B925EB8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671" y="3200398"/>
            <a:ext cx="3744191" cy="2808143"/>
          </a:xfrm>
          <a:prstGeom prst="rect">
            <a:avLst/>
          </a:prstGeom>
        </p:spPr>
      </p:pic>
      <p:pic>
        <p:nvPicPr>
          <p:cNvPr id="7" name="그림 6" descr="손, 손가락, 사람, 엄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D706D31-203E-C8B4-285E-08EF3841A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596" y="3200399"/>
            <a:ext cx="3744191" cy="28081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0D1974-7EFC-AE4E-6419-8FC34D38D4A2}"/>
              </a:ext>
            </a:extLst>
          </p:cNvPr>
          <p:cNvSpPr txBox="1"/>
          <p:nvPr/>
        </p:nvSpPr>
        <p:spPr>
          <a:xfrm>
            <a:off x="1288473" y="1558636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랜드마크 맵핑 문제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76721-40E9-F37C-99A2-C9A398DC58CA}"/>
              </a:ext>
            </a:extLst>
          </p:cNvPr>
          <p:cNvSpPr txBox="1"/>
          <p:nvPr/>
        </p:nvSpPr>
        <p:spPr>
          <a:xfrm>
            <a:off x="1288473" y="2194851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손위치에 따른 인식 불가 문제</a:t>
            </a:r>
          </a:p>
        </p:txBody>
      </p:sp>
    </p:spTree>
    <p:extLst>
      <p:ext uri="{BB962C8B-B14F-4D97-AF65-F5344CB8AC3E}">
        <p14:creationId xmlns:p14="http://schemas.microsoft.com/office/powerpoint/2010/main" val="2077905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40F73-76B7-ABA9-28A5-CC6EB484E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E396E8B-373C-0C09-4060-666A7DA031F6}"/>
              </a:ext>
            </a:extLst>
          </p:cNvPr>
          <p:cNvSpPr/>
          <p:nvPr/>
        </p:nvSpPr>
        <p:spPr>
          <a:xfrm>
            <a:off x="345041" y="268375"/>
            <a:ext cx="970296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 err="1">
                <a:solidFill>
                  <a:srgbClr val="1F1E1E"/>
                </a:solidFill>
                <a:latin typeface="Red Hat Text" pitchFamily="34" charset="0"/>
                <a:cs typeface="Red Hat Text" pitchFamily="34" charset="-120"/>
              </a:rPr>
              <a:t>OpenVINO</a:t>
            </a:r>
            <a:r>
              <a:rPr lang="ko-KR" altLang="en-US" sz="4400" dirty="0">
                <a:solidFill>
                  <a:srgbClr val="1F1E1E"/>
                </a:solidFill>
                <a:latin typeface="Red Hat Text" pitchFamily="34" charset="0"/>
                <a:cs typeface="Red Hat Text" pitchFamily="34" charset="-120"/>
              </a:rPr>
              <a:t> 구현 </a:t>
            </a:r>
            <a:r>
              <a:rPr lang="en-US" altLang="ko-KR" sz="4400" dirty="0">
                <a:solidFill>
                  <a:srgbClr val="1F1E1E"/>
                </a:solidFill>
                <a:latin typeface="Red Hat Text" pitchFamily="34" charset="0"/>
                <a:cs typeface="Red Hat Text" pitchFamily="34" charset="-120"/>
              </a:rPr>
              <a:t>– </a:t>
            </a:r>
            <a:r>
              <a:rPr lang="ko-KR" altLang="en-US" sz="4400" dirty="0">
                <a:solidFill>
                  <a:srgbClr val="1F1E1E"/>
                </a:solidFill>
                <a:latin typeface="Red Hat Text" pitchFamily="34" charset="0"/>
                <a:cs typeface="Red Hat Text" pitchFamily="34" charset="-120"/>
              </a:rPr>
              <a:t>발생 문제점 해결 </a:t>
            </a:r>
            <a:r>
              <a:rPr lang="en-US" altLang="ko-KR" sz="4400" dirty="0">
                <a:solidFill>
                  <a:srgbClr val="1F1E1E"/>
                </a:solidFill>
                <a:latin typeface="Red Hat Text" pitchFamily="34" charset="0"/>
                <a:cs typeface="Red Hat Text" pitchFamily="34" charset="-120"/>
              </a:rPr>
              <a:t>1</a:t>
            </a:r>
            <a:endParaRPr lang="en-US" sz="4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5E8FF1-D7C5-BF23-C8F3-48872CF03B9F}"/>
              </a:ext>
            </a:extLst>
          </p:cNvPr>
          <p:cNvSpPr txBox="1"/>
          <p:nvPr/>
        </p:nvSpPr>
        <p:spPr>
          <a:xfrm>
            <a:off x="2891419" y="2050693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모델의 결과값에 대한 처리 추가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98D19A-0821-B641-B90F-3F5B4A8B544B}"/>
              </a:ext>
            </a:extLst>
          </p:cNvPr>
          <p:cNvSpPr txBox="1"/>
          <p:nvPr/>
        </p:nvSpPr>
        <p:spPr>
          <a:xfrm>
            <a:off x="2891419" y="5404186"/>
            <a:ext cx="5369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다른 모델을 사용하여야 한다는 점을 확인</a:t>
            </a:r>
          </a:p>
        </p:txBody>
      </p:sp>
      <p:pic>
        <p:nvPicPr>
          <p:cNvPr id="6" name="그림 5" descr="텍스트, 폰트, 스크린샷, 친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FE5CB7A-FDD2-2EA5-3C7C-54DE69982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419" y="2499727"/>
            <a:ext cx="4067743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851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8A677-D857-A153-92A5-245AA355A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510D10B-9A6F-84EA-6AFF-BCD068A16D79}"/>
              </a:ext>
            </a:extLst>
          </p:cNvPr>
          <p:cNvSpPr/>
          <p:nvPr/>
        </p:nvSpPr>
        <p:spPr>
          <a:xfrm>
            <a:off x="345041" y="268375"/>
            <a:ext cx="789494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 err="1">
                <a:solidFill>
                  <a:srgbClr val="1F1E1E"/>
                </a:solidFill>
                <a:latin typeface="Red Hat Text" pitchFamily="34" charset="0"/>
                <a:cs typeface="Red Hat Text" pitchFamily="34" charset="-120"/>
              </a:rPr>
              <a:t>OpenVINO</a:t>
            </a:r>
            <a:r>
              <a:rPr lang="ko-KR" altLang="en-US" sz="4400" dirty="0">
                <a:solidFill>
                  <a:srgbClr val="1F1E1E"/>
                </a:solidFill>
                <a:latin typeface="Red Hat Text" pitchFamily="34" charset="0"/>
                <a:cs typeface="Red Hat Text" pitchFamily="34" charset="-120"/>
              </a:rPr>
              <a:t> 구현 </a:t>
            </a:r>
            <a:r>
              <a:rPr lang="en-US" altLang="ko-KR" sz="4400" dirty="0">
                <a:solidFill>
                  <a:srgbClr val="1F1E1E"/>
                </a:solidFill>
                <a:latin typeface="Red Hat Text" pitchFamily="34" charset="0"/>
                <a:cs typeface="Red Hat Text" pitchFamily="34" charset="-120"/>
              </a:rPr>
              <a:t>– </a:t>
            </a:r>
            <a:r>
              <a:rPr lang="ko-KR" altLang="en-US" sz="4400" dirty="0">
                <a:solidFill>
                  <a:srgbClr val="1F1E1E"/>
                </a:solidFill>
                <a:latin typeface="Red Hat Text" pitchFamily="34" charset="0"/>
                <a:cs typeface="Red Hat Text" pitchFamily="34" charset="-120"/>
              </a:rPr>
              <a:t>발생 문제점 </a:t>
            </a:r>
            <a:r>
              <a:rPr lang="en-US" altLang="ko-KR" sz="4400" dirty="0">
                <a:solidFill>
                  <a:srgbClr val="1F1E1E"/>
                </a:solidFill>
                <a:latin typeface="Red Hat Text" pitchFamily="34" charset="0"/>
                <a:cs typeface="Red Hat Text" pitchFamily="34" charset="-120"/>
              </a:rPr>
              <a:t>2</a:t>
            </a:r>
            <a:endParaRPr lang="en-US"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2F0431-ABA7-7501-C407-B3616E2E9E64}"/>
              </a:ext>
            </a:extLst>
          </p:cNvPr>
          <p:cNvSpPr txBox="1"/>
          <p:nvPr/>
        </p:nvSpPr>
        <p:spPr>
          <a:xfrm>
            <a:off x="1579418" y="2431473"/>
            <a:ext cx="99960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1. </a:t>
            </a:r>
            <a:r>
              <a:rPr lang="ko-KR" altLang="en-US" sz="4000" dirty="0"/>
              <a:t>따로 손을 감지하는 모델을 추가하였으나 결과값 해석 불가</a:t>
            </a:r>
            <a:r>
              <a:rPr lang="en-US" altLang="ko-KR" sz="4000" dirty="0"/>
              <a:t>.</a:t>
            </a:r>
            <a:endParaRPr lang="ko-KR" altLang="en-US" sz="4000" dirty="0"/>
          </a:p>
        </p:txBody>
      </p:sp>
      <p:pic>
        <p:nvPicPr>
          <p:cNvPr id="4" name="그림 3" descr="텍스트, 폰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B40724C-3009-6100-F647-86F453D60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916" y="4239490"/>
            <a:ext cx="4001058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095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0597E-9AC2-DD25-16EE-B79CF4A4B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A8BA5E0-FBC8-5F5F-C8ED-E3DED7D47AE7}"/>
              </a:ext>
            </a:extLst>
          </p:cNvPr>
          <p:cNvSpPr/>
          <p:nvPr/>
        </p:nvSpPr>
        <p:spPr>
          <a:xfrm>
            <a:off x="345041" y="268375"/>
            <a:ext cx="970296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 err="1">
                <a:solidFill>
                  <a:srgbClr val="1F1E1E"/>
                </a:solidFill>
                <a:latin typeface="Red Hat Text" pitchFamily="34" charset="0"/>
                <a:cs typeface="Red Hat Text" pitchFamily="34" charset="-120"/>
              </a:rPr>
              <a:t>OpenVINO</a:t>
            </a:r>
            <a:r>
              <a:rPr lang="ko-KR" altLang="en-US" sz="4400" dirty="0">
                <a:solidFill>
                  <a:srgbClr val="1F1E1E"/>
                </a:solidFill>
                <a:latin typeface="Red Hat Text" pitchFamily="34" charset="0"/>
                <a:cs typeface="Red Hat Text" pitchFamily="34" charset="-120"/>
              </a:rPr>
              <a:t> 구현 </a:t>
            </a:r>
            <a:r>
              <a:rPr lang="en-US" altLang="ko-KR" sz="4400" dirty="0">
                <a:solidFill>
                  <a:srgbClr val="1F1E1E"/>
                </a:solidFill>
                <a:latin typeface="Red Hat Text" pitchFamily="34" charset="0"/>
                <a:cs typeface="Red Hat Text" pitchFamily="34" charset="-120"/>
              </a:rPr>
              <a:t>– </a:t>
            </a:r>
            <a:r>
              <a:rPr lang="ko-KR" altLang="en-US" sz="4400" dirty="0">
                <a:solidFill>
                  <a:srgbClr val="1F1E1E"/>
                </a:solidFill>
                <a:latin typeface="Red Hat Text" pitchFamily="34" charset="0"/>
                <a:cs typeface="Red Hat Text" pitchFamily="34" charset="-120"/>
              </a:rPr>
              <a:t>발생 문제점 해결 </a:t>
            </a:r>
            <a:r>
              <a:rPr lang="en-US" altLang="ko-KR" sz="4400" dirty="0">
                <a:solidFill>
                  <a:srgbClr val="1F1E1E"/>
                </a:solidFill>
                <a:latin typeface="Red Hat Text" pitchFamily="34" charset="0"/>
                <a:cs typeface="Red Hat Text" pitchFamily="34" charset="-120"/>
              </a:rPr>
              <a:t>2</a:t>
            </a:r>
            <a:endParaRPr lang="en-US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7A3AC5-F5F9-DD48-3973-CE8BB2E35268}"/>
              </a:ext>
            </a:extLst>
          </p:cNvPr>
          <p:cNvSpPr txBox="1"/>
          <p:nvPr/>
        </p:nvSpPr>
        <p:spPr>
          <a:xfrm>
            <a:off x="1579418" y="2785416"/>
            <a:ext cx="9996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위 방식을 사용하는 모델임을 확인</a:t>
            </a:r>
            <a:r>
              <a:rPr lang="en-US" altLang="ko-KR" sz="4000" dirty="0"/>
              <a:t>.</a:t>
            </a:r>
            <a:endParaRPr lang="ko-KR" alt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556723-6ADD-FBFA-B61B-D1DD5ED27093}"/>
              </a:ext>
            </a:extLst>
          </p:cNvPr>
          <p:cNvSpPr txBox="1"/>
          <p:nvPr/>
        </p:nvSpPr>
        <p:spPr>
          <a:xfrm>
            <a:off x="1579418" y="1809834"/>
            <a:ext cx="9996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SSD(Single Shot </a:t>
            </a:r>
            <a:r>
              <a:rPr lang="en-US" altLang="ko-KR" sz="4000" dirty="0" err="1"/>
              <a:t>MultiBox</a:t>
            </a:r>
            <a:r>
              <a:rPr lang="en-US" altLang="ko-KR" sz="4000" dirty="0"/>
              <a:t> Detector)</a:t>
            </a:r>
            <a:endParaRPr lang="ko-KR" alt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F55DFD-BEDF-1215-2640-E400B1D73C9B}"/>
              </a:ext>
            </a:extLst>
          </p:cNvPr>
          <p:cNvSpPr txBox="1"/>
          <p:nvPr/>
        </p:nvSpPr>
        <p:spPr>
          <a:xfrm>
            <a:off x="1579418" y="3760857"/>
            <a:ext cx="9996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따라서 미리 지정된 </a:t>
            </a:r>
            <a:r>
              <a:rPr lang="en-US" altLang="ko-KR" sz="4000" dirty="0"/>
              <a:t>Anchor Box </a:t>
            </a:r>
            <a:r>
              <a:rPr lang="ko-KR" altLang="en-US" sz="4000" dirty="0"/>
              <a:t>정보가 필요</a:t>
            </a:r>
            <a:r>
              <a:rPr lang="en-US" altLang="ko-KR" sz="4000" dirty="0"/>
              <a:t>.</a:t>
            </a:r>
            <a:endParaRPr lang="ko-KR" alt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0A3A74-AA89-BB5B-7C5A-CF8D9197AAB7}"/>
              </a:ext>
            </a:extLst>
          </p:cNvPr>
          <p:cNvSpPr txBox="1"/>
          <p:nvPr/>
        </p:nvSpPr>
        <p:spPr>
          <a:xfrm>
            <a:off x="1579417" y="4736298"/>
            <a:ext cx="122301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NMS(Single Shot </a:t>
            </a:r>
            <a:r>
              <a:rPr lang="en-US" altLang="ko-KR" sz="4000" dirty="0" err="1"/>
              <a:t>MultiBox</a:t>
            </a:r>
            <a:r>
              <a:rPr lang="en-US" altLang="ko-KR" sz="4000" dirty="0"/>
              <a:t> Detector)</a:t>
            </a:r>
            <a:r>
              <a:rPr lang="ko-KR" altLang="en-US" sz="4000" dirty="0"/>
              <a:t> 방식 후처리가 </a:t>
            </a:r>
            <a:br>
              <a:rPr lang="en-US" altLang="ko-KR" sz="4000" dirty="0"/>
            </a:br>
            <a:r>
              <a:rPr lang="ko-KR" altLang="en-US" sz="4000" dirty="0"/>
              <a:t>필요함을 확인</a:t>
            </a:r>
          </a:p>
        </p:txBody>
      </p:sp>
    </p:spTree>
    <p:extLst>
      <p:ext uri="{BB962C8B-B14F-4D97-AF65-F5344CB8AC3E}">
        <p14:creationId xmlns:p14="http://schemas.microsoft.com/office/powerpoint/2010/main" val="1189612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1445F-1047-8D63-5EB8-896AEB828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DE923BB-D464-842B-1711-00E66B45EE8C}"/>
              </a:ext>
            </a:extLst>
          </p:cNvPr>
          <p:cNvSpPr/>
          <p:nvPr/>
        </p:nvSpPr>
        <p:spPr>
          <a:xfrm>
            <a:off x="345042" y="26837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 err="1">
                <a:solidFill>
                  <a:srgbClr val="1F1E1E"/>
                </a:solidFill>
                <a:latin typeface="Red Hat Text" pitchFamily="34" charset="0"/>
                <a:cs typeface="Red Hat Text" pitchFamily="34" charset="-120"/>
              </a:rPr>
              <a:t>OpenVINO</a:t>
            </a:r>
            <a:r>
              <a:rPr lang="ko-KR" altLang="en-US" sz="4400" dirty="0">
                <a:solidFill>
                  <a:srgbClr val="1F1E1E"/>
                </a:solidFill>
                <a:latin typeface="Red Hat Text" pitchFamily="34" charset="0"/>
                <a:cs typeface="Red Hat Text" pitchFamily="34" charset="-120"/>
              </a:rPr>
              <a:t> 구현 결과</a:t>
            </a:r>
            <a:endParaRPr lang="en-US" sz="4400" dirty="0"/>
          </a:p>
        </p:txBody>
      </p:sp>
      <p:pic>
        <p:nvPicPr>
          <p:cNvPr id="16" name="그림 15" descr="사람, 벽, 실내, 의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FEF9285-A6E6-56D7-EAA5-538261C8C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42" y="1202650"/>
            <a:ext cx="3685629" cy="2764221"/>
          </a:xfrm>
          <a:prstGeom prst="rect">
            <a:avLst/>
          </a:prstGeom>
        </p:spPr>
      </p:pic>
      <p:pic>
        <p:nvPicPr>
          <p:cNvPr id="18" name="그림 17" descr="손, 사람, 손가락, 손톱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32BB689-D3D7-E506-D135-391CFAA77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660" y="1202651"/>
            <a:ext cx="2671221" cy="2009776"/>
          </a:xfrm>
          <a:prstGeom prst="rect">
            <a:avLst/>
          </a:prstGeom>
        </p:spPr>
      </p:pic>
      <p:pic>
        <p:nvPicPr>
          <p:cNvPr id="24" name="그림 23" descr="실내, 벽, 화이트보드, 사람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7BE7F19-2B42-4A8A-97EE-3CD032CA1A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042" y="4593019"/>
            <a:ext cx="3685629" cy="2764222"/>
          </a:xfrm>
          <a:prstGeom prst="rect">
            <a:avLst/>
          </a:prstGeom>
        </p:spPr>
      </p:pic>
      <p:pic>
        <p:nvPicPr>
          <p:cNvPr id="26" name="그림 25" descr="사람, 손가락, 손톱, 실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C7B3AF6-9CC1-FDF1-B8BC-914B102204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8660" y="4593019"/>
            <a:ext cx="2743200" cy="2009775"/>
          </a:xfrm>
          <a:prstGeom prst="rect">
            <a:avLst/>
          </a:prstGeom>
        </p:spPr>
      </p:pic>
      <p:pic>
        <p:nvPicPr>
          <p:cNvPr id="28" name="그림 27" descr="사람, 실내, 텍스트, 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89C2B1A-2CA5-EA68-B412-DDD77FF923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5951" y="1512106"/>
            <a:ext cx="3747560" cy="2810670"/>
          </a:xfrm>
          <a:prstGeom prst="rect">
            <a:avLst/>
          </a:prstGeom>
        </p:spPr>
      </p:pic>
      <p:pic>
        <p:nvPicPr>
          <p:cNvPr id="30" name="그림 29" descr="실내, 사람, 손가락, 손톱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1D22A8A-9ECC-033E-B548-8DBA62C120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48061" y="5312159"/>
            <a:ext cx="3338021" cy="204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62234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프로젝트 목표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95453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Text 2"/>
          <p:cNvSpPr/>
          <p:nvPr/>
        </p:nvSpPr>
        <p:spPr>
          <a:xfrm>
            <a:off x="6424374" y="3012519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29545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재미있는 게임 개발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3450074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사용자에게 즐거움을 선사하는 가위바위보 게임 개발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6324124" y="434161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" name="Text 6"/>
          <p:cNvSpPr/>
          <p:nvPr/>
        </p:nvSpPr>
        <p:spPr>
          <a:xfrm>
            <a:off x="6424374" y="4399598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101959" y="434161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기술 습득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101959" y="4837152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OpenCV와 MediaPipe를 활용한 컴퓨터 비전 기술 습득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572869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3" name="Text 10"/>
          <p:cNvSpPr/>
          <p:nvPr/>
        </p:nvSpPr>
        <p:spPr>
          <a:xfrm>
            <a:off x="6424374" y="5786676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57286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실시간 제스처 인식 구현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6224230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웹캠을 통해 실시간으로 손 제스처를 인식하는 알고리즘 구현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4265978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2880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필요한 라이브러리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26099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Text 2"/>
          <p:cNvSpPr/>
          <p:nvPr/>
        </p:nvSpPr>
        <p:spPr>
          <a:xfrm>
            <a:off x="6424374" y="2318980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22609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OpenCV (cv2)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2756535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이미지 처리와 컴퓨터 비전 기능을 제공합니다.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6324124" y="364807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" name="Text 6"/>
          <p:cNvSpPr/>
          <p:nvPr/>
        </p:nvSpPr>
        <p:spPr>
          <a:xfrm>
            <a:off x="6424374" y="3706058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101959" y="36480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MediaPipe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101959" y="4143613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구글에서 개발한 손 인식 솔루션을 제공합니다.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503515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3" name="Text 10"/>
          <p:cNvSpPr/>
          <p:nvPr/>
        </p:nvSpPr>
        <p:spPr>
          <a:xfrm>
            <a:off x="6424374" y="5093137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50351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NumPy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5530691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배열 처리를 위한 라이브러리입니다.</a:t>
            </a:r>
            <a:endParaRPr lang="en-US" sz="1850" dirty="0"/>
          </a:p>
        </p:txBody>
      </p:sp>
      <p:sp>
        <p:nvSpPr>
          <p:cNvPr id="16" name="Shape 13"/>
          <p:cNvSpPr/>
          <p:nvPr/>
        </p:nvSpPr>
        <p:spPr>
          <a:xfrm>
            <a:off x="6324124" y="642223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7" name="Text 14"/>
          <p:cNvSpPr/>
          <p:nvPr/>
        </p:nvSpPr>
        <p:spPr>
          <a:xfrm>
            <a:off x="6424374" y="6480215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101959" y="64222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Random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101959" y="6917769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컴퓨터의 무작위 선택을 위해 사용됩니다.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31" y="465731"/>
            <a:ext cx="8098620" cy="5108973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837724" y="536713"/>
            <a:ext cx="5632490" cy="1649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ko-KR" alt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시연 화면</a:t>
            </a:r>
            <a:endParaRPr lang="en-US" sz="4400" dirty="0">
              <a:solidFill>
                <a:srgbClr val="1F1E1E"/>
              </a:solidFill>
              <a:latin typeface="Red Hat Text" pitchFamily="34" charset="0"/>
              <a:ea typeface="Red Hat Text" pitchFamily="34" charset="-122"/>
              <a:cs typeface="Red Hat Text" pitchFamily="34" charset="-120"/>
            </a:endParaRPr>
          </a:p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71895" y="58964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플레이어 선택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6587364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인식된 손 제스처를 녹색 텍스트로 표시합니다.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5275659" y="58050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컴퓨터 선택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75659" y="6476992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컴퓨터의 선택을 파란색 텍스트와 이미지로 표시합니다.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9713595" y="57204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게임 결과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3594" y="6364010"/>
            <a:ext cx="40790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승패 결과를 빨간색 텍스트로 화면 하단에 표시합니다.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536713"/>
            <a:ext cx="5632490" cy="1649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ko-KR" alt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시연 화면</a:t>
            </a:r>
            <a:endParaRPr lang="en-US" sz="4400" dirty="0">
              <a:solidFill>
                <a:srgbClr val="1F1E1E"/>
              </a:solidFill>
              <a:latin typeface="Red Hat Text" pitchFamily="34" charset="0"/>
              <a:ea typeface="Red Hat Text" pitchFamily="34" charset="-122"/>
              <a:cs typeface="Red Hat Text" pitchFamily="34" charset="-120"/>
            </a:endParaRPr>
          </a:p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24" y="1212262"/>
            <a:ext cx="4916141" cy="31013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175" y="4598617"/>
            <a:ext cx="5109782" cy="322348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349" y="1212262"/>
            <a:ext cx="4835277" cy="305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94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978" y="612815"/>
            <a:ext cx="5243989" cy="655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게임 플레이 과정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299960" y="1713905"/>
            <a:ext cx="30480" cy="5905738"/>
          </a:xfrm>
          <a:prstGeom prst="roundRect">
            <a:avLst>
              <a:gd name="adj" fmla="val 109681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Shape 2"/>
          <p:cNvSpPr/>
          <p:nvPr/>
        </p:nvSpPr>
        <p:spPr>
          <a:xfrm>
            <a:off x="6426458" y="2199918"/>
            <a:ext cx="668536" cy="30480"/>
          </a:xfrm>
          <a:prstGeom prst="roundRect">
            <a:avLst>
              <a:gd name="adj" fmla="val 109681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7064514" y="1964531"/>
            <a:ext cx="501372" cy="501372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4"/>
          <p:cNvSpPr/>
          <p:nvPr/>
        </p:nvSpPr>
        <p:spPr>
          <a:xfrm>
            <a:off x="7157859" y="2018526"/>
            <a:ext cx="314563" cy="393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450" dirty="0"/>
          </a:p>
        </p:txBody>
      </p:sp>
      <p:sp>
        <p:nvSpPr>
          <p:cNvPr id="7" name="Text 5"/>
          <p:cNvSpPr/>
          <p:nvPr/>
        </p:nvSpPr>
        <p:spPr>
          <a:xfrm>
            <a:off x="3578900" y="1936671"/>
            <a:ext cx="262199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웹캠 프레임 캡처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779978" y="2398038"/>
            <a:ext cx="5420916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사용자의 웹캠 영상을 실시간으로 캡처합니다.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535406" y="3314105"/>
            <a:ext cx="668536" cy="30480"/>
          </a:xfrm>
          <a:prstGeom prst="roundRect">
            <a:avLst>
              <a:gd name="adj" fmla="val 109681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Shape 8"/>
          <p:cNvSpPr/>
          <p:nvPr/>
        </p:nvSpPr>
        <p:spPr>
          <a:xfrm>
            <a:off x="7064514" y="3078718"/>
            <a:ext cx="501372" cy="501372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Text 9"/>
          <p:cNvSpPr/>
          <p:nvPr/>
        </p:nvSpPr>
        <p:spPr>
          <a:xfrm>
            <a:off x="7157859" y="3132713"/>
            <a:ext cx="314563" cy="393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450" dirty="0"/>
          </a:p>
        </p:txBody>
      </p:sp>
      <p:sp>
        <p:nvSpPr>
          <p:cNvPr id="12" name="Text 10"/>
          <p:cNvSpPr/>
          <p:nvPr/>
        </p:nvSpPr>
        <p:spPr>
          <a:xfrm>
            <a:off x="8429506" y="3050858"/>
            <a:ext cx="262199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's' 키 입력 감지</a:t>
            </a:r>
            <a:endParaRPr lang="en-US" sz="2050" dirty="0"/>
          </a:p>
        </p:txBody>
      </p:sp>
      <p:sp>
        <p:nvSpPr>
          <p:cNvPr id="13" name="Text 11"/>
          <p:cNvSpPr/>
          <p:nvPr/>
        </p:nvSpPr>
        <p:spPr>
          <a:xfrm>
            <a:off x="8429506" y="3512225"/>
            <a:ext cx="5420916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사용자가 's' 키를 누르면 게임 라운드가 시작됩니다.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6426458" y="4316968"/>
            <a:ext cx="668536" cy="30480"/>
          </a:xfrm>
          <a:prstGeom prst="roundRect">
            <a:avLst>
              <a:gd name="adj" fmla="val 109681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5" name="Shape 13"/>
          <p:cNvSpPr/>
          <p:nvPr/>
        </p:nvSpPr>
        <p:spPr>
          <a:xfrm>
            <a:off x="7064514" y="4081582"/>
            <a:ext cx="501372" cy="501372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6" name="Text 14"/>
          <p:cNvSpPr/>
          <p:nvPr/>
        </p:nvSpPr>
        <p:spPr>
          <a:xfrm>
            <a:off x="7157859" y="4135576"/>
            <a:ext cx="314563" cy="393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450" dirty="0"/>
          </a:p>
        </p:txBody>
      </p:sp>
      <p:sp>
        <p:nvSpPr>
          <p:cNvPr id="17" name="Text 15"/>
          <p:cNvSpPr/>
          <p:nvPr/>
        </p:nvSpPr>
        <p:spPr>
          <a:xfrm>
            <a:off x="3578900" y="4053721"/>
            <a:ext cx="262199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손 제스처 인식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779978" y="4515088"/>
            <a:ext cx="5420916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MediaPipe로 사용자의 손 제스처를 인식합니다.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535406" y="5319832"/>
            <a:ext cx="668536" cy="30480"/>
          </a:xfrm>
          <a:prstGeom prst="roundRect">
            <a:avLst>
              <a:gd name="adj" fmla="val 109681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0" name="Shape 18"/>
          <p:cNvSpPr/>
          <p:nvPr/>
        </p:nvSpPr>
        <p:spPr>
          <a:xfrm>
            <a:off x="7064514" y="5084445"/>
            <a:ext cx="501372" cy="501372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1" name="Text 19"/>
          <p:cNvSpPr/>
          <p:nvPr/>
        </p:nvSpPr>
        <p:spPr>
          <a:xfrm>
            <a:off x="7157859" y="5138440"/>
            <a:ext cx="314563" cy="393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4</a:t>
            </a:r>
            <a:endParaRPr lang="en-US" sz="2450" dirty="0"/>
          </a:p>
        </p:txBody>
      </p:sp>
      <p:sp>
        <p:nvSpPr>
          <p:cNvPr id="22" name="Text 20"/>
          <p:cNvSpPr/>
          <p:nvPr/>
        </p:nvSpPr>
        <p:spPr>
          <a:xfrm>
            <a:off x="8429506" y="5056584"/>
            <a:ext cx="262199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컴퓨터 선택</a:t>
            </a:r>
            <a:endParaRPr lang="en-US" sz="2050" dirty="0"/>
          </a:p>
        </p:txBody>
      </p:sp>
      <p:sp>
        <p:nvSpPr>
          <p:cNvPr id="23" name="Text 21"/>
          <p:cNvSpPr/>
          <p:nvPr/>
        </p:nvSpPr>
        <p:spPr>
          <a:xfrm>
            <a:off x="8429506" y="5517952"/>
            <a:ext cx="5420916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컴퓨터가 무작위로 가위, 바위, 보 중 하나를 선택합니다.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6426458" y="6322695"/>
            <a:ext cx="668536" cy="30480"/>
          </a:xfrm>
          <a:prstGeom prst="roundRect">
            <a:avLst>
              <a:gd name="adj" fmla="val 109681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5" name="Shape 23"/>
          <p:cNvSpPr/>
          <p:nvPr/>
        </p:nvSpPr>
        <p:spPr>
          <a:xfrm>
            <a:off x="7064514" y="6087308"/>
            <a:ext cx="501372" cy="501372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6" name="Text 24"/>
          <p:cNvSpPr/>
          <p:nvPr/>
        </p:nvSpPr>
        <p:spPr>
          <a:xfrm>
            <a:off x="7157859" y="6141303"/>
            <a:ext cx="314563" cy="393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5</a:t>
            </a:r>
            <a:endParaRPr lang="en-US" sz="2450" dirty="0"/>
          </a:p>
        </p:txBody>
      </p:sp>
      <p:sp>
        <p:nvSpPr>
          <p:cNvPr id="27" name="Text 25"/>
          <p:cNvSpPr/>
          <p:nvPr/>
        </p:nvSpPr>
        <p:spPr>
          <a:xfrm>
            <a:off x="3578900" y="6059448"/>
            <a:ext cx="262199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승패 판정</a:t>
            </a:r>
            <a:endParaRPr lang="en-US" sz="2050" dirty="0"/>
          </a:p>
        </p:txBody>
      </p:sp>
      <p:sp>
        <p:nvSpPr>
          <p:cNvPr id="28" name="Text 26"/>
          <p:cNvSpPr/>
          <p:nvPr/>
        </p:nvSpPr>
        <p:spPr>
          <a:xfrm>
            <a:off x="779978" y="6520815"/>
            <a:ext cx="5420916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사용자와 컴퓨터의 선택을 비교하여 승패를 결정합니다.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12490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손 제스처 인식 알고리즘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2187893"/>
            <a:ext cx="1196816" cy="174021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24272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손가락 끝점 확인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393513" y="2922746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검지, 중지, 약지, 새끼손가락의 끝점(8, 12, 16, 20)을 확인합니다.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3928110"/>
            <a:ext cx="1196816" cy="174021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3513" y="416742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손가락 펴짐 여부 판단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393513" y="4662964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각 손가락 끝이 두번째 마디보다 위에 있으면 펴진 것으로 판단합니다.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5668327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93513" y="59076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제스처 분류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393513" y="6403181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펴진 손가락 개수에 따라 가위, 바위, 보를 판별합니다.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제스처 판별 기준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753195" y="42668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바위 (Rock)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762381"/>
            <a:ext cx="373165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모든 손가락이 접힌 상태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2720" y="4209455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2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9941243" y="30435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가위 (Scissors)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41243" y="3539133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검지와 중지만 펴진 상태</a:t>
            </a:r>
            <a:endParaRPr lang="en-US" sz="18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53995" y="3264813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2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800" dirty="0"/>
          </a:p>
        </p:txBody>
      </p:sp>
      <p:sp>
        <p:nvSpPr>
          <p:cNvPr id="11" name="Text 7"/>
          <p:cNvSpPr/>
          <p:nvPr/>
        </p:nvSpPr>
        <p:spPr>
          <a:xfrm>
            <a:off x="9941243" y="54900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보 (Paper)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41243" y="5985629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네 손가락 모두 펴진 상태</a:t>
            </a:r>
            <a:endParaRPr lang="en-US" sz="18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81436" y="5972532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2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1C48CC9-D4EA-7341-937C-DE641B7D9E5E}"/>
              </a:ext>
            </a:extLst>
          </p:cNvPr>
          <p:cNvSpPr/>
          <p:nvPr/>
        </p:nvSpPr>
        <p:spPr>
          <a:xfrm>
            <a:off x="345042" y="26837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 err="1">
                <a:solidFill>
                  <a:srgbClr val="1F1E1E"/>
                </a:solidFill>
                <a:latin typeface="Red Hat Text" pitchFamily="34" charset="0"/>
                <a:cs typeface="Red Hat Text" pitchFamily="34" charset="-120"/>
              </a:rPr>
              <a:t>OpenVINO</a:t>
            </a:r>
            <a:r>
              <a:rPr lang="ko-KR" altLang="en-US" sz="4400" dirty="0">
                <a:solidFill>
                  <a:srgbClr val="1F1E1E"/>
                </a:solidFill>
                <a:latin typeface="Red Hat Text" pitchFamily="34" charset="0"/>
                <a:cs typeface="Red Hat Text" pitchFamily="34" charset="-120"/>
              </a:rPr>
              <a:t> 구현</a:t>
            </a:r>
            <a:endParaRPr lang="en-US" sz="4400" dirty="0"/>
          </a:p>
        </p:txBody>
      </p:sp>
      <p:pic>
        <p:nvPicPr>
          <p:cNvPr id="4" name="그림 3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38E8B0E-1DAF-555F-7B5A-11B724C44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42" y="2721109"/>
            <a:ext cx="4912758" cy="27873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96053B-1345-4713-59DD-916DA8C6AD6D}"/>
              </a:ext>
            </a:extLst>
          </p:cNvPr>
          <p:cNvSpPr txBox="1"/>
          <p:nvPr/>
        </p:nvSpPr>
        <p:spPr>
          <a:xfrm>
            <a:off x="6193578" y="3860683"/>
            <a:ext cx="3552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/>
              <a:t>OpenVINO</a:t>
            </a:r>
            <a:r>
              <a:rPr lang="en-US" altLang="ko-KR" sz="2800" b="1" dirty="0"/>
              <a:t>-dev </a:t>
            </a:r>
            <a:r>
              <a:rPr lang="ko-KR" altLang="en-US" sz="2800" b="1" dirty="0"/>
              <a:t>사용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7C04D6-D473-E5EB-99A8-3560C54D188B}"/>
              </a:ext>
            </a:extLst>
          </p:cNvPr>
          <p:cNvSpPr txBox="1"/>
          <p:nvPr/>
        </p:nvSpPr>
        <p:spPr>
          <a:xfrm>
            <a:off x="6193578" y="4879772"/>
            <a:ext cx="6358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/>
              <a:t>Model.tflite</a:t>
            </a:r>
            <a:r>
              <a:rPr lang="en-US" altLang="ko-KR" sz="2800" b="1" dirty="0"/>
              <a:t> -&gt; xml, bin</a:t>
            </a:r>
            <a:r>
              <a:rPr lang="ko-KR" altLang="en-US" sz="2800" b="1" dirty="0"/>
              <a:t>파일 변환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EBE294-8097-C8F4-60B5-D5CFB0A26A97}"/>
              </a:ext>
            </a:extLst>
          </p:cNvPr>
          <p:cNvSpPr txBox="1"/>
          <p:nvPr/>
        </p:nvSpPr>
        <p:spPr>
          <a:xfrm>
            <a:off x="6193577" y="2721109"/>
            <a:ext cx="6109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왼쪽 출처에서 </a:t>
            </a:r>
            <a:r>
              <a:rPr lang="en-US" altLang="ko-KR" sz="2800" b="1" dirty="0" err="1"/>
              <a:t>tflite</a:t>
            </a:r>
            <a:r>
              <a:rPr lang="ko-KR" altLang="en-US" sz="2800" b="1" dirty="0"/>
              <a:t>모델 다운로드</a:t>
            </a:r>
          </a:p>
        </p:txBody>
      </p:sp>
    </p:spTree>
    <p:extLst>
      <p:ext uri="{BB962C8B-B14F-4D97-AF65-F5344CB8AC3E}">
        <p14:creationId xmlns:p14="http://schemas.microsoft.com/office/powerpoint/2010/main" val="1326702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403</Words>
  <Application>Microsoft Office PowerPoint</Application>
  <PresentationFormat>사용자 지정</PresentationFormat>
  <Paragraphs>94</Paragraphs>
  <Slides>14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Arial</vt:lpstr>
      <vt:lpstr>Red Hat Text</vt:lpstr>
      <vt:lpstr>Roboto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qualia E</cp:lastModifiedBy>
  <cp:revision>14</cp:revision>
  <dcterms:created xsi:type="dcterms:W3CDTF">2025-03-14T02:18:37Z</dcterms:created>
  <dcterms:modified xsi:type="dcterms:W3CDTF">2025-03-14T06:12:57Z</dcterms:modified>
</cp:coreProperties>
</file>